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lmarai Bold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Almarai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52.jpeg" Type="http://schemas.openxmlformats.org/officeDocument/2006/relationships/image"/><Relationship Id="rId5" Target="../media/image53.png" Type="http://schemas.openxmlformats.org/officeDocument/2006/relationships/image"/><Relationship Id="rId6" Target="../media/image54.jpeg" Type="http://schemas.openxmlformats.org/officeDocument/2006/relationships/image"/><Relationship Id="rId7" Target="../media/image5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491592"/>
            <a:ext cx="1683983" cy="2405689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83740" y="4759964"/>
            <a:ext cx="4904260" cy="7006086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l="-75010" t="-26399" r="-7501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18275" y="181953"/>
            <a:ext cx="1682051" cy="1693493"/>
          </a:xfrm>
          <a:custGeom>
            <a:avLst/>
            <a:gdLst/>
            <a:ahLst/>
            <a:cxnLst/>
            <a:rect r="r" b="b" t="t" l="l"/>
            <a:pathLst>
              <a:path h="1693493" w="1682051">
                <a:moveTo>
                  <a:pt x="0" y="0"/>
                </a:moveTo>
                <a:lnTo>
                  <a:pt x="1682050" y="0"/>
                </a:lnTo>
                <a:lnTo>
                  <a:pt x="1682050" y="1693494"/>
                </a:lnTo>
                <a:lnTo>
                  <a:pt x="0" y="1693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73748" y="2247760"/>
            <a:ext cx="11645603" cy="2895740"/>
            <a:chOff x="0" y="0"/>
            <a:chExt cx="15527471" cy="386098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5527471" cy="1960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66"/>
                </a:lnSpc>
              </a:pPr>
              <a:r>
                <a:rPr lang="en-US" sz="9555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SMART HELMET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29103"/>
              <a:ext cx="9642019" cy="1931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66"/>
                </a:lnSpc>
              </a:pPr>
              <a:r>
                <a:rPr lang="en-US" sz="9555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PROJECT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73748" y="5655150"/>
            <a:ext cx="12201419" cy="14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5"/>
              </a:lnSpc>
            </a:pPr>
            <a:r>
              <a:rPr lang="en-US" sz="4068">
                <a:solidFill>
                  <a:srgbClr val="FFFFFF">
                    <a:alpha val="77647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Enhancing Safety and Convenience with Integrated Smart Technology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4068" y="7533009"/>
            <a:ext cx="12201419" cy="97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5668" b="true">
                <a:solidFill>
                  <a:srgbClr val="17E3B2">
                    <a:alpha val="77647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ZapOnyx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391927" y="667113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96359" y="1673663"/>
            <a:ext cx="3605224" cy="7231426"/>
            <a:chOff x="0" y="0"/>
            <a:chExt cx="4806965" cy="9641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06965" cy="9641902"/>
            </a:xfrm>
            <a:custGeom>
              <a:avLst/>
              <a:gdLst/>
              <a:ahLst/>
              <a:cxnLst/>
              <a:rect r="r" b="b" t="t" l="l"/>
              <a:pathLst>
                <a:path h="9641902" w="4806965">
                  <a:moveTo>
                    <a:pt x="0" y="0"/>
                  </a:moveTo>
                  <a:lnTo>
                    <a:pt x="4806965" y="0"/>
                  </a:lnTo>
                  <a:lnTo>
                    <a:pt x="4806965" y="9641902"/>
                  </a:lnTo>
                  <a:lnTo>
                    <a:pt x="0" y="9641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73307" y="2211023"/>
            <a:ext cx="6314219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CONNECT BUTTON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6671" y="6801942"/>
            <a:ext cx="7063333" cy="150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feature gives information about the helmet, like battery, temperature, and exact impact, which makes it convenient for the user.</a:t>
            </a:r>
          </a:p>
          <a:p>
            <a:pPr algn="l">
              <a:lnSpc>
                <a:spcPts val="303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08571" y="6047244"/>
            <a:ext cx="5785966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HELMET MONITORING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6629371" y="2540747"/>
            <a:ext cx="5190981" cy="768507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7231419" y="4070397"/>
            <a:ext cx="4708641" cy="1073103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7746082" y="6285475"/>
            <a:ext cx="4193978" cy="1526248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2949277" y="939800"/>
            <a:ext cx="1380923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1"/>
              </a:lnSpc>
              <a:spcBef>
                <a:spcPct val="0"/>
              </a:spcBef>
            </a:pPr>
            <a:r>
              <a:rPr lang="en-US" b="true" sz="49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MOBILE APPLICATION  (HOME PAGE)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7146" y="2921394"/>
            <a:ext cx="6591971" cy="38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helmet is connected via Bluetooth pairing.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46671" y="3740672"/>
            <a:ext cx="6314219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HANDS FREE CALLING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6671" y="4495371"/>
            <a:ext cx="6591971" cy="1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This feature enables hands-free calling via ESP32 and Bluetooth, allowing call control with a single or double button click.</a:t>
            </a:r>
          </a:p>
          <a:p>
            <a:pPr algn="l">
              <a:lnSpc>
                <a:spcPts val="303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391927" y="802051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55560" y="1752333"/>
            <a:ext cx="3901864" cy="7826432"/>
            <a:chOff x="0" y="0"/>
            <a:chExt cx="5202485" cy="10435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2485" cy="10435244"/>
            </a:xfrm>
            <a:custGeom>
              <a:avLst/>
              <a:gdLst/>
              <a:ahLst/>
              <a:cxnLst/>
              <a:rect r="r" b="b" t="t" l="l"/>
              <a:pathLst>
                <a:path h="10435244" w="5202485">
                  <a:moveTo>
                    <a:pt x="0" y="0"/>
                  </a:moveTo>
                  <a:lnTo>
                    <a:pt x="5202485" y="0"/>
                  </a:lnTo>
                  <a:lnTo>
                    <a:pt x="5202485" y="10435244"/>
                  </a:lnTo>
                  <a:lnTo>
                    <a:pt x="0" y="1043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92152" y="1009650"/>
            <a:ext cx="13809239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1"/>
              </a:lnSpc>
              <a:spcBef>
                <a:spcPct val="0"/>
              </a:spcBef>
            </a:pPr>
            <a:r>
              <a:rPr lang="en-US" b="true" sz="47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MOBILE APPLICATION</a:t>
            </a:r>
            <a:r>
              <a:rPr lang="en-US" b="true" sz="47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(Home Page)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42731" y="5722966"/>
            <a:ext cx="6591971" cy="2575925"/>
            <a:chOff x="0" y="0"/>
            <a:chExt cx="8789295" cy="34345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8418958" cy="1572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57"/>
                </a:lnSpc>
                <a:spcBef>
                  <a:spcPct val="0"/>
                </a:spcBef>
              </a:pPr>
              <a:r>
                <a:rPr lang="en-US" b="true" sz="3374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ADD TO  EMERGENCY CONTACTS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48648"/>
              <a:ext cx="8789295" cy="1985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The user can add the emergency contact by name and mobile number or choose the contact from their contact list.</a:t>
              </a:r>
            </a:p>
            <a:p>
              <a:pPr algn="l">
                <a:lnSpc>
                  <a:spcPts val="303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4631" y="2873949"/>
            <a:ext cx="6630071" cy="1747683"/>
            <a:chOff x="0" y="0"/>
            <a:chExt cx="8840095" cy="23302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50800" y="843281"/>
              <a:ext cx="8789295" cy="1486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This feature shows the riders their live location and catches the track record of the rider.</a:t>
              </a:r>
            </a:p>
            <a:p>
              <a:pPr algn="l">
                <a:lnSpc>
                  <a:spcPts val="3035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8789295" cy="1555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57"/>
                </a:lnSpc>
              </a:pPr>
              <a:r>
                <a:rPr lang="en-US" sz="3374" b="true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LIVE LOCATION TRACKING</a:t>
              </a:r>
            </a:p>
            <a:p>
              <a:pPr algn="l" marL="0" indent="0" lvl="0">
                <a:lnSpc>
                  <a:spcPts val="46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7863820" y="3227988"/>
            <a:ext cx="4660656" cy="0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8234702" y="6176943"/>
            <a:ext cx="4289774" cy="833986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391927" y="802051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26122" y="2066886"/>
            <a:ext cx="3901864" cy="7826432"/>
            <a:chOff x="0" y="0"/>
            <a:chExt cx="5202485" cy="10435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2485" cy="10435244"/>
            </a:xfrm>
            <a:custGeom>
              <a:avLst/>
              <a:gdLst/>
              <a:ahLst/>
              <a:cxnLst/>
              <a:rect r="r" b="b" t="t" l="l"/>
              <a:pathLst>
                <a:path h="10435244" w="5202485">
                  <a:moveTo>
                    <a:pt x="0" y="0"/>
                  </a:moveTo>
                  <a:lnTo>
                    <a:pt x="5202485" y="0"/>
                  </a:lnTo>
                  <a:lnTo>
                    <a:pt x="5202485" y="10435244"/>
                  </a:lnTo>
                  <a:lnTo>
                    <a:pt x="0" y="1043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5819" y="2066886"/>
            <a:ext cx="3901864" cy="7826432"/>
            <a:chOff x="0" y="0"/>
            <a:chExt cx="5202485" cy="104352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2485" cy="10435244"/>
            </a:xfrm>
            <a:custGeom>
              <a:avLst/>
              <a:gdLst/>
              <a:ahLst/>
              <a:cxnLst/>
              <a:rect r="r" b="b" t="t" l="l"/>
              <a:pathLst>
                <a:path h="10435244" w="5202485">
                  <a:moveTo>
                    <a:pt x="0" y="0"/>
                  </a:moveTo>
                  <a:lnTo>
                    <a:pt x="5202485" y="0"/>
                  </a:lnTo>
                  <a:lnTo>
                    <a:pt x="5202485" y="10435244"/>
                  </a:lnTo>
                  <a:lnTo>
                    <a:pt x="0" y="1043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63602" y="1009650"/>
            <a:ext cx="1380923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1"/>
              </a:lnSpc>
              <a:spcBef>
                <a:spcPct val="0"/>
              </a:spcBef>
            </a:pPr>
            <a:r>
              <a:rPr lang="en-US" b="true" sz="46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OUR MOBILE APPLICATION (SETTING PAGE)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105189" y="4320445"/>
            <a:ext cx="6591971" cy="1972675"/>
            <a:chOff x="0" y="0"/>
            <a:chExt cx="8789295" cy="263023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8418958" cy="768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57"/>
                </a:lnSpc>
                <a:spcBef>
                  <a:spcPct val="0"/>
                </a:spcBef>
              </a:pPr>
              <a:r>
                <a:rPr lang="en-US" b="true" sz="3374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CONNECTION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4314"/>
              <a:ext cx="8789295" cy="1985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This feature allows users to enable or disable background connectivity and ensures automatic Bluetooth reconnection for a seamless hands-free experience.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095664" y="2309920"/>
            <a:ext cx="6630071" cy="1747683"/>
            <a:chOff x="0" y="0"/>
            <a:chExt cx="8840095" cy="233024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0800" y="843281"/>
              <a:ext cx="8789295" cy="1486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This feature allows users to enable or disable SMS alerts and send real-time location during SOS situations, ensuring flexibility and safety.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8789295" cy="768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57"/>
                </a:lnSpc>
                <a:spcBef>
                  <a:spcPct val="0"/>
                </a:spcBef>
              </a:pPr>
              <a:r>
                <a:rPr lang="en-US" b="true" sz="3374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NOTIFICATION &amp; ALERTS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05189" y="6559820"/>
            <a:ext cx="6630071" cy="1747683"/>
            <a:chOff x="0" y="0"/>
            <a:chExt cx="8840095" cy="233024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50800" y="843281"/>
              <a:ext cx="8789295" cy="1486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This feature allows users to enable or disable emergency contacts, giving them full control over SOS alerts and notifications.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8789295" cy="768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57"/>
                </a:lnSpc>
                <a:spcBef>
                  <a:spcPct val="0"/>
                </a:spcBef>
              </a:pPr>
              <a:r>
                <a:rPr lang="en-US" b="true" sz="3374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SOS EMERGENCY SETTINGS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3904740" y="3183761"/>
            <a:ext cx="2190924" cy="873842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3883568" y="5366195"/>
            <a:ext cx="2190924" cy="873842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12485370" y="4057603"/>
            <a:ext cx="1631418" cy="2825698"/>
          </a:xfrm>
          <a:prstGeom prst="line">
            <a:avLst/>
          </a:prstGeom>
          <a:ln cap="flat" w="114300">
            <a:solidFill>
              <a:srgbClr val="17E3B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39229" y="2096259"/>
            <a:ext cx="1371267" cy="13712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4001712"/>
            <a:ext cx="1371267" cy="137126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39229" y="5911068"/>
            <a:ext cx="1371267" cy="13712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864265" y="3091873"/>
            <a:ext cx="5754080" cy="8220114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036610" y="7571260"/>
            <a:ext cx="1371267" cy="137126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213554" y="2372395"/>
            <a:ext cx="1036429" cy="800642"/>
          </a:xfrm>
          <a:custGeom>
            <a:avLst/>
            <a:gdLst/>
            <a:ahLst/>
            <a:cxnLst/>
            <a:rect r="r" b="b" t="t" l="l"/>
            <a:pathLst>
              <a:path h="800642" w="1036429">
                <a:moveTo>
                  <a:pt x="0" y="0"/>
                </a:moveTo>
                <a:lnTo>
                  <a:pt x="1036429" y="0"/>
                </a:lnTo>
                <a:lnTo>
                  <a:pt x="1036429" y="800642"/>
                </a:lnTo>
                <a:lnTo>
                  <a:pt x="0" y="80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366822" y="7885213"/>
            <a:ext cx="787666" cy="743360"/>
          </a:xfrm>
          <a:custGeom>
            <a:avLst/>
            <a:gdLst/>
            <a:ahLst/>
            <a:cxnLst/>
            <a:rect r="r" b="b" t="t" l="l"/>
            <a:pathLst>
              <a:path h="743360" w="787666">
                <a:moveTo>
                  <a:pt x="0" y="0"/>
                </a:moveTo>
                <a:lnTo>
                  <a:pt x="787667" y="0"/>
                </a:lnTo>
                <a:lnTo>
                  <a:pt x="787667" y="743361"/>
                </a:lnTo>
                <a:lnTo>
                  <a:pt x="0" y="74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477400" y="4294083"/>
            <a:ext cx="742567" cy="828527"/>
          </a:xfrm>
          <a:custGeom>
            <a:avLst/>
            <a:gdLst/>
            <a:ahLst/>
            <a:cxnLst/>
            <a:rect r="r" b="b" t="t" l="l"/>
            <a:pathLst>
              <a:path h="828527" w="742567">
                <a:moveTo>
                  <a:pt x="0" y="0"/>
                </a:moveTo>
                <a:lnTo>
                  <a:pt x="742567" y="0"/>
                </a:lnTo>
                <a:lnTo>
                  <a:pt x="742567" y="828527"/>
                </a:lnTo>
                <a:lnTo>
                  <a:pt x="0" y="828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376728" y="6201654"/>
            <a:ext cx="691031" cy="822656"/>
          </a:xfrm>
          <a:custGeom>
            <a:avLst/>
            <a:gdLst/>
            <a:ahLst/>
            <a:cxnLst/>
            <a:rect r="r" b="b" t="t" l="l"/>
            <a:pathLst>
              <a:path h="822656" w="691031">
                <a:moveTo>
                  <a:pt x="0" y="0"/>
                </a:moveTo>
                <a:lnTo>
                  <a:pt x="691031" y="0"/>
                </a:lnTo>
                <a:lnTo>
                  <a:pt x="691031" y="822656"/>
                </a:lnTo>
                <a:lnTo>
                  <a:pt x="0" y="822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831083" y="2055747"/>
            <a:ext cx="4402447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SMART AI SUPPORT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26977" y="2743792"/>
            <a:ext cx="6015843" cy="65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helmet integrates with Google Assistant, Alexa, and Siri for hands-free operation.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26977" y="3830479"/>
            <a:ext cx="5774866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HANDS-FREE CONTROLS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48423" y="4515327"/>
            <a:ext cx="6015843" cy="9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Riders can use voice commands to make calls, navigate, set reminders, and control music without using their hands.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26977" y="5942853"/>
            <a:ext cx="4402447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ENHANCED SAFETY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48423" y="6627701"/>
            <a:ext cx="6015843" cy="65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Minimizes distractions, helping riders stay focused on the road while staying connected.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2767" y="3734210"/>
            <a:ext cx="75943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Virtual Assistant Integration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48423" y="7504585"/>
            <a:ext cx="4402447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EASY ACTIVATION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26977" y="8189433"/>
            <a:ext cx="6015843" cy="65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Simply press a button or use a wake word for a smooth and effortless experience.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961522" y="2214950"/>
            <a:ext cx="2494922" cy="8072050"/>
            <a:chOff x="0" y="0"/>
            <a:chExt cx="1927315" cy="62356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7315" cy="6235621"/>
            </a:xfrm>
            <a:custGeom>
              <a:avLst/>
              <a:gdLst/>
              <a:ahLst/>
              <a:cxnLst/>
              <a:rect r="r" b="b" t="t" l="l"/>
              <a:pathLst>
                <a:path h="6235621" w="1927315">
                  <a:moveTo>
                    <a:pt x="963658" y="6235621"/>
                  </a:moveTo>
                  <a:cubicBezTo>
                    <a:pt x="431719" y="6235621"/>
                    <a:pt x="0" y="5257876"/>
                    <a:pt x="0" y="4053154"/>
                  </a:cubicBezTo>
                  <a:lnTo>
                    <a:pt x="0" y="2182467"/>
                  </a:lnTo>
                  <a:cubicBezTo>
                    <a:pt x="0" y="977745"/>
                    <a:pt x="431719" y="0"/>
                    <a:pt x="963658" y="0"/>
                  </a:cubicBezTo>
                  <a:cubicBezTo>
                    <a:pt x="1495597" y="0"/>
                    <a:pt x="1927315" y="977745"/>
                    <a:pt x="1927315" y="2182467"/>
                  </a:cubicBezTo>
                  <a:lnTo>
                    <a:pt x="1927315" y="4053154"/>
                  </a:lnTo>
                  <a:cubicBezTo>
                    <a:pt x="1927315" y="5257876"/>
                    <a:pt x="1495597" y="6235621"/>
                    <a:pt x="963658" y="6235621"/>
                  </a:cubicBezTo>
                  <a:close/>
                </a:path>
              </a:pathLst>
            </a:custGeom>
            <a:blipFill>
              <a:blip r:embed="rId2"/>
              <a:stretch>
                <a:fillRect l="-520113" t="0" r="-52011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0" y="0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6715516" y="4368377"/>
            <a:ext cx="49433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887429" y="4200989"/>
            <a:ext cx="49433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081276" y="4034031"/>
            <a:ext cx="49433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28028" y="3812629"/>
            <a:ext cx="3430812" cy="6153568"/>
          </a:xfrm>
          <a:custGeom>
            <a:avLst/>
            <a:gdLst/>
            <a:ahLst/>
            <a:cxnLst/>
            <a:rect r="r" b="b" t="t" l="l"/>
            <a:pathLst>
              <a:path h="6153568" w="3430812">
                <a:moveTo>
                  <a:pt x="0" y="0"/>
                </a:moveTo>
                <a:lnTo>
                  <a:pt x="3430812" y="0"/>
                </a:lnTo>
                <a:lnTo>
                  <a:pt x="3430812" y="6153568"/>
                </a:lnTo>
                <a:lnTo>
                  <a:pt x="0" y="615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8" t="0" r="-111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6060830" y="1487723"/>
            <a:ext cx="3399869" cy="2106649"/>
          </a:xfrm>
          <a:custGeom>
            <a:avLst/>
            <a:gdLst/>
            <a:ahLst/>
            <a:cxnLst/>
            <a:rect r="r" b="b" t="t" l="l"/>
            <a:pathLst>
              <a:path h="2106649" w="3399869">
                <a:moveTo>
                  <a:pt x="0" y="0"/>
                </a:moveTo>
                <a:lnTo>
                  <a:pt x="3399870" y="0"/>
                </a:lnTo>
                <a:lnTo>
                  <a:pt x="3399870" y="2106649"/>
                </a:lnTo>
                <a:lnTo>
                  <a:pt x="0" y="210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6" t="-15628" r="0" b="-1562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0446590" y="1000064"/>
            <a:ext cx="2253049" cy="2605581"/>
          </a:xfrm>
          <a:custGeom>
            <a:avLst/>
            <a:gdLst/>
            <a:ahLst/>
            <a:cxnLst/>
            <a:rect r="r" b="b" t="t" l="l"/>
            <a:pathLst>
              <a:path h="2605581" w="2253049">
                <a:moveTo>
                  <a:pt x="0" y="0"/>
                </a:moveTo>
                <a:lnTo>
                  <a:pt x="2253049" y="0"/>
                </a:lnTo>
                <a:lnTo>
                  <a:pt x="2253049" y="2605581"/>
                </a:lnTo>
                <a:lnTo>
                  <a:pt x="0" y="2605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31" t="0" r="-1002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18157" y="1477995"/>
            <a:ext cx="1426971" cy="958939"/>
          </a:xfrm>
          <a:custGeom>
            <a:avLst/>
            <a:gdLst/>
            <a:ahLst/>
            <a:cxnLst/>
            <a:rect r="r" b="b" t="t" l="l"/>
            <a:pathLst>
              <a:path h="958939" w="1426971">
                <a:moveTo>
                  <a:pt x="0" y="0"/>
                </a:moveTo>
                <a:lnTo>
                  <a:pt x="1426971" y="0"/>
                </a:lnTo>
                <a:lnTo>
                  <a:pt x="1426971" y="958939"/>
                </a:lnTo>
                <a:lnTo>
                  <a:pt x="0" y="958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" t="0" r="-1166" b="-29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5340665"/>
            <a:ext cx="3830813" cy="2147947"/>
          </a:xfrm>
          <a:custGeom>
            <a:avLst/>
            <a:gdLst/>
            <a:ahLst/>
            <a:cxnLst/>
            <a:rect r="r" b="b" t="t" l="l"/>
            <a:pathLst>
              <a:path h="2147947" w="3830813">
                <a:moveTo>
                  <a:pt x="0" y="0"/>
                </a:moveTo>
                <a:lnTo>
                  <a:pt x="3830813" y="0"/>
                </a:lnTo>
                <a:lnTo>
                  <a:pt x="3830813" y="2147948"/>
                </a:lnTo>
                <a:lnTo>
                  <a:pt x="0" y="2147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24" r="0" b="-119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017959"/>
            <a:ext cx="3610070" cy="1893732"/>
          </a:xfrm>
          <a:custGeom>
            <a:avLst/>
            <a:gdLst/>
            <a:ahLst/>
            <a:cxnLst/>
            <a:rect r="r" b="b" t="t" l="l"/>
            <a:pathLst>
              <a:path h="1893732" w="3610070">
                <a:moveTo>
                  <a:pt x="0" y="0"/>
                </a:moveTo>
                <a:lnTo>
                  <a:pt x="3610070" y="0"/>
                </a:lnTo>
                <a:lnTo>
                  <a:pt x="3610070" y="1893732"/>
                </a:lnTo>
                <a:lnTo>
                  <a:pt x="0" y="1893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5" t="0" r="-195" b="-11264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0961" y="8169696"/>
            <a:ext cx="3588552" cy="874594"/>
          </a:xfrm>
          <a:custGeom>
            <a:avLst/>
            <a:gdLst/>
            <a:ahLst/>
            <a:cxnLst/>
            <a:rect r="r" b="b" t="t" l="l"/>
            <a:pathLst>
              <a:path h="874594" w="3588552">
                <a:moveTo>
                  <a:pt x="0" y="0"/>
                </a:moveTo>
                <a:lnTo>
                  <a:pt x="3588552" y="0"/>
                </a:lnTo>
                <a:lnTo>
                  <a:pt x="3588552" y="874594"/>
                </a:lnTo>
                <a:lnTo>
                  <a:pt x="0" y="874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774" t="-51399" r="-18036" b="-5406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70332" y="6720650"/>
            <a:ext cx="1888158" cy="1186597"/>
          </a:xfrm>
          <a:custGeom>
            <a:avLst/>
            <a:gdLst/>
            <a:ahLst/>
            <a:cxnLst/>
            <a:rect r="r" b="b" t="t" l="l"/>
            <a:pathLst>
              <a:path h="1186597" w="1888158">
                <a:moveTo>
                  <a:pt x="0" y="0"/>
                </a:moveTo>
                <a:lnTo>
                  <a:pt x="1888158" y="0"/>
                </a:lnTo>
                <a:lnTo>
                  <a:pt x="1888158" y="1186597"/>
                </a:lnTo>
                <a:lnTo>
                  <a:pt x="0" y="11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301" r="0" b="-1630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992923" y="2878131"/>
            <a:ext cx="1081445" cy="1769742"/>
          </a:xfrm>
          <a:custGeom>
            <a:avLst/>
            <a:gdLst/>
            <a:ahLst/>
            <a:cxnLst/>
            <a:rect r="r" b="b" t="t" l="l"/>
            <a:pathLst>
              <a:path h="1769742" w="1081445">
                <a:moveTo>
                  <a:pt x="0" y="0"/>
                </a:moveTo>
                <a:lnTo>
                  <a:pt x="1081445" y="0"/>
                </a:lnTo>
                <a:lnTo>
                  <a:pt x="1081445" y="1769742"/>
                </a:lnTo>
                <a:lnTo>
                  <a:pt x="0" y="1769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1484" t="0" r="-125907" b="-7312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5820024" y="4550511"/>
            <a:ext cx="1756753" cy="2329510"/>
          </a:xfrm>
          <a:custGeom>
            <a:avLst/>
            <a:gdLst/>
            <a:ahLst/>
            <a:cxnLst/>
            <a:rect r="r" b="b" t="t" l="l"/>
            <a:pathLst>
              <a:path h="2329510" w="1756753">
                <a:moveTo>
                  <a:pt x="0" y="0"/>
                </a:moveTo>
                <a:lnTo>
                  <a:pt x="1756753" y="0"/>
                </a:lnTo>
                <a:lnTo>
                  <a:pt x="1756753" y="2329511"/>
                </a:lnTo>
                <a:lnTo>
                  <a:pt x="0" y="23295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301" t="0" r="-1630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6244868" y="7620868"/>
            <a:ext cx="1756753" cy="2329510"/>
          </a:xfrm>
          <a:custGeom>
            <a:avLst/>
            <a:gdLst/>
            <a:ahLst/>
            <a:cxnLst/>
            <a:rect r="r" b="b" t="t" l="l"/>
            <a:pathLst>
              <a:path h="2329510" w="1756753">
                <a:moveTo>
                  <a:pt x="0" y="0"/>
                </a:moveTo>
                <a:lnTo>
                  <a:pt x="1756753" y="0"/>
                </a:lnTo>
                <a:lnTo>
                  <a:pt x="1756753" y="2329510"/>
                </a:lnTo>
                <a:lnTo>
                  <a:pt x="0" y="2329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301" t="0" r="-16301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268316" y="1946823"/>
            <a:ext cx="926512" cy="906567"/>
            <a:chOff x="0" y="0"/>
            <a:chExt cx="224162" cy="2193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4162" cy="219336"/>
            </a:xfrm>
            <a:custGeom>
              <a:avLst/>
              <a:gdLst/>
              <a:ahLst/>
              <a:cxnLst/>
              <a:rect r="r" b="b" t="t" l="l"/>
              <a:pathLst>
                <a:path h="219336" w="224162">
                  <a:moveTo>
                    <a:pt x="0" y="0"/>
                  </a:moveTo>
                  <a:lnTo>
                    <a:pt x="224162" y="0"/>
                  </a:lnTo>
                  <a:lnTo>
                    <a:pt x="224162" y="219336"/>
                  </a:lnTo>
                  <a:lnTo>
                    <a:pt x="0" y="219336"/>
                  </a:lnTo>
                  <a:close/>
                </a:path>
              </a:pathLst>
            </a:custGeom>
            <a:solidFill>
              <a:srgbClr val="B1B3B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24162" cy="247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97206" y="2295586"/>
            <a:ext cx="780510" cy="557803"/>
            <a:chOff x="0" y="0"/>
            <a:chExt cx="188838" cy="1349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8838" cy="134956"/>
            </a:xfrm>
            <a:custGeom>
              <a:avLst/>
              <a:gdLst/>
              <a:ahLst/>
              <a:cxnLst/>
              <a:rect r="r" b="b" t="t" l="l"/>
              <a:pathLst>
                <a:path h="134956" w="188838">
                  <a:moveTo>
                    <a:pt x="0" y="0"/>
                  </a:moveTo>
                  <a:lnTo>
                    <a:pt x="188838" y="0"/>
                  </a:lnTo>
                  <a:lnTo>
                    <a:pt x="188838" y="134956"/>
                  </a:lnTo>
                  <a:lnTo>
                    <a:pt x="0" y="134956"/>
                  </a:lnTo>
                  <a:close/>
                </a:path>
              </a:pathLst>
            </a:custGeom>
            <a:solidFill>
              <a:srgbClr val="B1B3B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88838" cy="16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15876582" y="5508476"/>
            <a:ext cx="477267" cy="70622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flipH="true">
            <a:off x="15831436" y="6214696"/>
            <a:ext cx="0" cy="593197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6320170" y="5935830"/>
            <a:ext cx="33678" cy="102710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>
            <a:off x="15795386" y="6963385"/>
            <a:ext cx="558462" cy="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6698400" y="7652269"/>
            <a:ext cx="67366" cy="1006414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5808509" y="7652269"/>
            <a:ext cx="990963" cy="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831436" y="7804678"/>
            <a:ext cx="0" cy="1239613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5795386" y="9044290"/>
            <a:ext cx="1071557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 flipV="true">
            <a:off x="13382611" y="3534154"/>
            <a:ext cx="1514253" cy="0"/>
          </a:xfrm>
          <a:prstGeom prst="line">
            <a:avLst/>
          </a:prstGeom>
          <a:ln cap="flat" w="28575">
            <a:solidFill>
              <a:srgbClr val="17E3B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7" id="37"/>
          <p:cNvSpPr/>
          <p:nvPr/>
        </p:nvSpPr>
        <p:spPr>
          <a:xfrm>
            <a:off x="13842610" y="3734742"/>
            <a:ext cx="105425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8" id="38"/>
          <p:cNvSpPr/>
          <p:nvPr/>
        </p:nvSpPr>
        <p:spPr>
          <a:xfrm>
            <a:off x="14167673" y="3925033"/>
            <a:ext cx="729190" cy="0"/>
          </a:xfrm>
          <a:prstGeom prst="line">
            <a:avLst/>
          </a:prstGeom>
          <a:ln cap="flat" w="28575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8618275" y="2286808"/>
            <a:ext cx="226596" cy="22659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462127" y="95518"/>
            <a:ext cx="853113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1"/>
              </a:lnSpc>
              <a:spcBef>
                <a:spcPct val="0"/>
              </a:spcBef>
            </a:pPr>
            <a:r>
              <a:rPr lang="en-US" b="true" sz="50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HARDWARE  COMPONENTS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6715516" y="1176330"/>
            <a:ext cx="1207831" cy="4471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7923347" y="1176330"/>
            <a:ext cx="808225" cy="6086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4679421" y="8626040"/>
            <a:ext cx="782360" cy="142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5461781" y="6889413"/>
            <a:ext cx="0" cy="17692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4400610" y="6911096"/>
            <a:ext cx="10615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>
            <a:off x="736199" y="8640241"/>
            <a:ext cx="68374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736199" y="8626040"/>
            <a:ext cx="0" cy="85755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715210" y="9483594"/>
            <a:ext cx="53456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6041780" y="5935830"/>
            <a:ext cx="19050" cy="35649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4400610" y="5911982"/>
            <a:ext cx="1675460" cy="2384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4481451" y="7273919"/>
            <a:ext cx="0" cy="6333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612412" y="7888197"/>
            <a:ext cx="388818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612412" y="3113201"/>
            <a:ext cx="19050" cy="47940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>
            <a:off x="595267" y="3113201"/>
            <a:ext cx="629557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4400339" y="5507137"/>
            <a:ext cx="1660491" cy="13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6060830" y="5143500"/>
            <a:ext cx="0" cy="3839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1120305" y="5143500"/>
            <a:ext cx="4955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1139355" y="4719721"/>
            <a:ext cx="0" cy="4237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1" id="61"/>
          <p:cNvSpPr/>
          <p:nvPr/>
        </p:nvSpPr>
        <p:spPr>
          <a:xfrm flipH="true" flipV="true">
            <a:off x="3956236" y="2198771"/>
            <a:ext cx="0" cy="50354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2" id="62"/>
          <p:cNvSpPr/>
          <p:nvPr/>
        </p:nvSpPr>
        <p:spPr>
          <a:xfrm flipV="true">
            <a:off x="3940168" y="2683263"/>
            <a:ext cx="58757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4508691" y="2665487"/>
            <a:ext cx="19050" cy="53973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4" id="64"/>
          <p:cNvSpPr/>
          <p:nvPr/>
        </p:nvSpPr>
        <p:spPr>
          <a:xfrm flipV="true">
            <a:off x="5345128" y="2198771"/>
            <a:ext cx="0" cy="236962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5" id="65"/>
          <p:cNvSpPr/>
          <p:nvPr/>
        </p:nvSpPr>
        <p:spPr>
          <a:xfrm>
            <a:off x="5327983" y="4549352"/>
            <a:ext cx="1825971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7153954" y="4532090"/>
            <a:ext cx="0" cy="110438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>
            <a:off x="7134990" y="5636472"/>
            <a:ext cx="170988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8" id="68"/>
          <p:cNvSpPr/>
          <p:nvPr/>
        </p:nvSpPr>
        <p:spPr>
          <a:xfrm>
            <a:off x="4481451" y="4781550"/>
            <a:ext cx="200667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 flipV="true">
            <a:off x="6469073" y="4781550"/>
            <a:ext cx="19050" cy="14694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6469073" y="6250975"/>
            <a:ext cx="21492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11046773" y="6433689"/>
            <a:ext cx="4279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6730756" y="3422811"/>
            <a:ext cx="0" cy="9640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6906016" y="3422811"/>
            <a:ext cx="0" cy="7972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H="true">
            <a:off x="7081276" y="3422811"/>
            <a:ext cx="0" cy="6302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7256536" y="3422811"/>
            <a:ext cx="6679" cy="45703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1639790" y="4368377"/>
            <a:ext cx="0" cy="4994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V="true">
            <a:off x="11046773" y="4855940"/>
            <a:ext cx="612067" cy="118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>
            <a:off x="11811240" y="4200989"/>
            <a:ext cx="19513" cy="17109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flipV="true">
            <a:off x="11047143" y="5911982"/>
            <a:ext cx="800770" cy="48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>
            <a:off x="12002201" y="4034248"/>
            <a:ext cx="22399" cy="16046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>
            <a:off x="11029869" y="5638873"/>
            <a:ext cx="10138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H="true">
            <a:off x="7256536" y="3860798"/>
            <a:ext cx="115015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>
            <a:off x="8387640" y="3839899"/>
            <a:ext cx="19050" cy="105193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4" id="84"/>
          <p:cNvSpPr/>
          <p:nvPr/>
        </p:nvSpPr>
        <p:spPr>
          <a:xfrm flipV="true">
            <a:off x="8387640" y="4867810"/>
            <a:ext cx="457230" cy="2402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85" id="85"/>
          <p:cNvSpPr/>
          <p:nvPr/>
        </p:nvSpPr>
        <p:spPr>
          <a:xfrm flipH="false" flipV="false" rot="0">
            <a:off x="1654449" y="8501273"/>
            <a:ext cx="249534" cy="249534"/>
          </a:xfrm>
          <a:custGeom>
            <a:avLst/>
            <a:gdLst/>
            <a:ahLst/>
            <a:cxnLst/>
            <a:rect r="r" b="b" t="t" l="l"/>
            <a:pathLst>
              <a:path h="249534" w="249534">
                <a:moveTo>
                  <a:pt x="0" y="0"/>
                </a:moveTo>
                <a:lnTo>
                  <a:pt x="249534" y="0"/>
                </a:lnTo>
                <a:lnTo>
                  <a:pt x="249534" y="249534"/>
                </a:lnTo>
                <a:lnTo>
                  <a:pt x="0" y="249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4099602" y="8626040"/>
            <a:ext cx="300737" cy="69170"/>
          </a:xfrm>
          <a:custGeom>
            <a:avLst/>
            <a:gdLst/>
            <a:ahLst/>
            <a:cxnLst/>
            <a:rect r="r" b="b" t="t" l="l"/>
            <a:pathLst>
              <a:path h="69170" w="300737">
                <a:moveTo>
                  <a:pt x="0" y="0"/>
                </a:moveTo>
                <a:lnTo>
                  <a:pt x="300737" y="0"/>
                </a:lnTo>
                <a:lnTo>
                  <a:pt x="300737" y="69170"/>
                </a:lnTo>
                <a:lnTo>
                  <a:pt x="0" y="691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7" id="87"/>
          <p:cNvSpPr txBox="true"/>
          <p:nvPr/>
        </p:nvSpPr>
        <p:spPr>
          <a:xfrm rot="0">
            <a:off x="6730756" y="2427612"/>
            <a:ext cx="532459" cy="27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"/>
              </a:lnSpc>
            </a:pPr>
            <a:r>
              <a:rPr lang="en-US" sz="7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Neo 6m </a:t>
            </a:r>
          </a:p>
          <a:p>
            <a:pPr algn="ctr">
              <a:lnSpc>
                <a:spcPts val="1105"/>
              </a:lnSpc>
            </a:pPr>
            <a:r>
              <a:rPr lang="en-US" sz="7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GPS</a:t>
            </a:r>
          </a:p>
        </p:txBody>
      </p:sp>
      <p:sp>
        <p:nvSpPr>
          <p:cNvPr name="AutoShape 88" id="88"/>
          <p:cNvSpPr/>
          <p:nvPr/>
        </p:nvSpPr>
        <p:spPr>
          <a:xfrm>
            <a:off x="10686964" y="2781961"/>
            <a:ext cx="0" cy="6408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9" id="89"/>
          <p:cNvSpPr/>
          <p:nvPr/>
        </p:nvSpPr>
        <p:spPr>
          <a:xfrm flipH="true">
            <a:off x="8363238" y="3403761"/>
            <a:ext cx="2323725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>
            <a:off x="8378115" y="3404106"/>
            <a:ext cx="9525" cy="52092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1" id="91"/>
          <p:cNvSpPr/>
          <p:nvPr/>
        </p:nvSpPr>
        <p:spPr>
          <a:xfrm>
            <a:off x="10948631" y="2781961"/>
            <a:ext cx="30595" cy="167043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2" id="92"/>
          <p:cNvSpPr/>
          <p:nvPr/>
        </p:nvSpPr>
        <p:spPr>
          <a:xfrm>
            <a:off x="11197760" y="2781961"/>
            <a:ext cx="0" cy="9810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93" id="93"/>
          <p:cNvSpPr/>
          <p:nvPr/>
        </p:nvSpPr>
        <p:spPr>
          <a:xfrm>
            <a:off x="11177071" y="3763002"/>
            <a:ext cx="111551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12281382" y="3747039"/>
            <a:ext cx="11200" cy="166195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>
            <a:off x="11029869" y="5393128"/>
            <a:ext cx="12787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>
            <a:off x="11474705" y="2781961"/>
            <a:ext cx="0" cy="7521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97" id="97"/>
          <p:cNvSpPr/>
          <p:nvPr/>
        </p:nvSpPr>
        <p:spPr>
          <a:xfrm>
            <a:off x="11466845" y="3515104"/>
            <a:ext cx="10831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8" id="98"/>
          <p:cNvSpPr/>
          <p:nvPr/>
        </p:nvSpPr>
        <p:spPr>
          <a:xfrm>
            <a:off x="12549947" y="3497362"/>
            <a:ext cx="0" cy="267958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>
            <a:off x="11029869" y="6169236"/>
            <a:ext cx="1537228" cy="770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 flipH="true" flipV="true">
            <a:off x="12281382" y="7804678"/>
            <a:ext cx="195704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01" id="101"/>
          <p:cNvSpPr/>
          <p:nvPr/>
        </p:nvSpPr>
        <p:spPr>
          <a:xfrm>
            <a:off x="12281382" y="7785276"/>
            <a:ext cx="0" cy="218092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 flipH="true">
            <a:off x="8268316" y="9947147"/>
            <a:ext cx="4024265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3" id="103"/>
          <p:cNvSpPr/>
          <p:nvPr/>
        </p:nvSpPr>
        <p:spPr>
          <a:xfrm>
            <a:off x="8287366" y="9531219"/>
            <a:ext cx="0" cy="45266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>
            <a:off x="8268316" y="9531219"/>
            <a:ext cx="5765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5" id="105"/>
          <p:cNvSpPr/>
          <p:nvPr/>
        </p:nvSpPr>
        <p:spPr>
          <a:xfrm flipH="true">
            <a:off x="13382611" y="3552041"/>
            <a:ext cx="19050" cy="2986895"/>
          </a:xfrm>
          <a:prstGeom prst="line">
            <a:avLst/>
          </a:prstGeom>
          <a:ln cap="flat" w="38100">
            <a:solidFill>
              <a:srgbClr val="17E3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6" id="106"/>
          <p:cNvSpPr/>
          <p:nvPr/>
        </p:nvSpPr>
        <p:spPr>
          <a:xfrm flipV="true">
            <a:off x="11288063" y="6538937"/>
            <a:ext cx="2113597" cy="0"/>
          </a:xfrm>
          <a:prstGeom prst="line">
            <a:avLst/>
          </a:prstGeom>
          <a:ln cap="flat" w="38100">
            <a:solidFill>
              <a:srgbClr val="17E3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>
            <a:off x="7760765" y="6538937"/>
            <a:ext cx="840955" cy="19050"/>
          </a:xfrm>
          <a:prstGeom prst="line">
            <a:avLst/>
          </a:prstGeom>
          <a:ln cap="flat" w="38100">
            <a:solidFill>
              <a:srgbClr val="17E3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>
            <a:off x="7760765" y="5935830"/>
            <a:ext cx="19050" cy="622035"/>
          </a:xfrm>
          <a:prstGeom prst="line">
            <a:avLst/>
          </a:prstGeom>
          <a:ln cap="flat" w="38100">
            <a:solidFill>
              <a:srgbClr val="17E3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9" id="109"/>
          <p:cNvSpPr/>
          <p:nvPr/>
        </p:nvSpPr>
        <p:spPr>
          <a:xfrm flipV="true">
            <a:off x="7776888" y="5911982"/>
            <a:ext cx="1067982" cy="42894"/>
          </a:xfrm>
          <a:prstGeom prst="line">
            <a:avLst/>
          </a:prstGeom>
          <a:ln cap="flat" w="38100">
            <a:solidFill>
              <a:srgbClr val="17E3B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0" id="110"/>
          <p:cNvSpPr/>
          <p:nvPr/>
        </p:nvSpPr>
        <p:spPr>
          <a:xfrm flipH="true">
            <a:off x="13842610" y="3734742"/>
            <a:ext cx="25775" cy="117694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1" id="111"/>
          <p:cNvSpPr/>
          <p:nvPr/>
        </p:nvSpPr>
        <p:spPr>
          <a:xfrm>
            <a:off x="11550390" y="4855940"/>
            <a:ext cx="2317995" cy="358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12" id="112"/>
          <p:cNvSpPr/>
          <p:nvPr/>
        </p:nvSpPr>
        <p:spPr>
          <a:xfrm flipH="true">
            <a:off x="13627961" y="3920896"/>
            <a:ext cx="542416" cy="316384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 flipV="true">
            <a:off x="11288063" y="7084744"/>
            <a:ext cx="2360241" cy="28939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V="true">
            <a:off x="7592488" y="8187699"/>
            <a:ext cx="1019556" cy="35286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7614041" y="8540563"/>
            <a:ext cx="103845" cy="124948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 flipV="true">
            <a:off x="7717885" y="9531219"/>
            <a:ext cx="550431" cy="22368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7" id="117"/>
          <p:cNvSpPr/>
          <p:nvPr/>
        </p:nvSpPr>
        <p:spPr>
          <a:xfrm flipH="true">
            <a:off x="13800612" y="6851329"/>
            <a:ext cx="4702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18" id="118"/>
          <p:cNvSpPr/>
          <p:nvPr/>
        </p:nvSpPr>
        <p:spPr>
          <a:xfrm>
            <a:off x="13819662" y="6851329"/>
            <a:ext cx="0" cy="3872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9" id="119"/>
          <p:cNvSpPr/>
          <p:nvPr/>
        </p:nvSpPr>
        <p:spPr>
          <a:xfrm flipH="true">
            <a:off x="13932596" y="7065694"/>
            <a:ext cx="338286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20" id="120"/>
          <p:cNvSpPr/>
          <p:nvPr/>
        </p:nvSpPr>
        <p:spPr>
          <a:xfrm>
            <a:off x="13951646" y="7065694"/>
            <a:ext cx="0" cy="38723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1" id="121"/>
          <p:cNvSpPr/>
          <p:nvPr/>
        </p:nvSpPr>
        <p:spPr>
          <a:xfrm flipV="true">
            <a:off x="11288063" y="7229440"/>
            <a:ext cx="2552228" cy="3217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2" id="122"/>
          <p:cNvSpPr/>
          <p:nvPr/>
        </p:nvSpPr>
        <p:spPr>
          <a:xfrm flipV="true">
            <a:off x="11288063" y="7444599"/>
            <a:ext cx="2684060" cy="34067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3" id="123"/>
          <p:cNvSpPr/>
          <p:nvPr/>
        </p:nvSpPr>
        <p:spPr>
          <a:xfrm flipV="true">
            <a:off x="8268316" y="6943880"/>
            <a:ext cx="576554" cy="195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4" id="124"/>
          <p:cNvSpPr/>
          <p:nvPr/>
        </p:nvSpPr>
        <p:spPr>
          <a:xfrm flipV="true">
            <a:off x="8474546" y="7191365"/>
            <a:ext cx="371300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5" id="125"/>
          <p:cNvSpPr/>
          <p:nvPr/>
        </p:nvSpPr>
        <p:spPr>
          <a:xfrm flipH="true">
            <a:off x="8474546" y="7191948"/>
            <a:ext cx="18065" cy="61272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6" id="126"/>
          <p:cNvSpPr/>
          <p:nvPr/>
        </p:nvSpPr>
        <p:spPr>
          <a:xfrm flipV="true">
            <a:off x="8472594" y="7785276"/>
            <a:ext cx="139450" cy="37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7" id="127"/>
          <p:cNvSpPr/>
          <p:nvPr/>
        </p:nvSpPr>
        <p:spPr>
          <a:xfrm flipH="true">
            <a:off x="8268316" y="6944442"/>
            <a:ext cx="9032" cy="9628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8" id="128"/>
          <p:cNvSpPr/>
          <p:nvPr/>
        </p:nvSpPr>
        <p:spPr>
          <a:xfrm flipV="true">
            <a:off x="8267188" y="7888197"/>
            <a:ext cx="344856" cy="1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E3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157" y="-4261657"/>
            <a:ext cx="18810314" cy="18810314"/>
          </a:xfrm>
          <a:custGeom>
            <a:avLst/>
            <a:gdLst/>
            <a:ahLst/>
            <a:cxnLst/>
            <a:rect r="r" b="b" t="t" l="l"/>
            <a:pathLst>
              <a:path h="18810314" w="18810314">
                <a:moveTo>
                  <a:pt x="0" y="0"/>
                </a:moveTo>
                <a:lnTo>
                  <a:pt x="18810314" y="0"/>
                </a:lnTo>
                <a:lnTo>
                  <a:pt x="18810314" y="18810314"/>
                </a:lnTo>
                <a:lnTo>
                  <a:pt x="0" y="18810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70383" y="7760793"/>
            <a:ext cx="2633068" cy="36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b="true" sz="2349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Co founder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26529" y="3139020"/>
            <a:ext cx="3597403" cy="13671791"/>
            <a:chOff x="0" y="0"/>
            <a:chExt cx="4796538" cy="182290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796538" cy="18229055"/>
              <a:chOff x="0" y="0"/>
              <a:chExt cx="862412" cy="3277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62412" cy="3277562"/>
              </a:xfrm>
              <a:custGeom>
                <a:avLst/>
                <a:gdLst/>
                <a:ahLst/>
                <a:cxnLst/>
                <a:rect r="r" b="b" t="t" l="l"/>
                <a:pathLst>
                  <a:path h="3277562" w="862412">
                    <a:moveTo>
                      <a:pt x="215209" y="0"/>
                    </a:moveTo>
                    <a:lnTo>
                      <a:pt x="647203" y="0"/>
                    </a:lnTo>
                    <a:cubicBezTo>
                      <a:pt x="704280" y="0"/>
                      <a:pt x="759019" y="22674"/>
                      <a:pt x="799378" y="63033"/>
                    </a:cubicBezTo>
                    <a:cubicBezTo>
                      <a:pt x="839738" y="103393"/>
                      <a:pt x="862412" y="158132"/>
                      <a:pt x="862412" y="215209"/>
                    </a:cubicBezTo>
                    <a:lnTo>
                      <a:pt x="862412" y="3062353"/>
                    </a:lnTo>
                    <a:cubicBezTo>
                      <a:pt x="862412" y="3119430"/>
                      <a:pt x="839738" y="3174169"/>
                      <a:pt x="799378" y="3214529"/>
                    </a:cubicBezTo>
                    <a:cubicBezTo>
                      <a:pt x="759019" y="3254888"/>
                      <a:pt x="704280" y="3277562"/>
                      <a:pt x="647203" y="3277562"/>
                    </a:cubicBezTo>
                    <a:lnTo>
                      <a:pt x="215209" y="3277562"/>
                    </a:lnTo>
                    <a:cubicBezTo>
                      <a:pt x="158132" y="3277562"/>
                      <a:pt x="103393" y="3254888"/>
                      <a:pt x="63033" y="3214529"/>
                    </a:cubicBezTo>
                    <a:cubicBezTo>
                      <a:pt x="22674" y="3174169"/>
                      <a:pt x="0" y="3119430"/>
                      <a:pt x="0" y="3062353"/>
                    </a:cubicBezTo>
                    <a:lnTo>
                      <a:pt x="0" y="215209"/>
                    </a:lnTo>
                    <a:cubicBezTo>
                      <a:pt x="0" y="158132"/>
                      <a:pt x="22674" y="103393"/>
                      <a:pt x="63033" y="63033"/>
                    </a:cubicBezTo>
                    <a:cubicBezTo>
                      <a:pt x="103393" y="22674"/>
                      <a:pt x="158132" y="0"/>
                      <a:pt x="215209" y="0"/>
                    </a:cubicBezTo>
                    <a:close/>
                  </a:path>
                </a:pathLst>
              </a:custGeom>
              <a:solidFill>
                <a:srgbClr val="051D4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862412" cy="33251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85618" y="570564"/>
              <a:ext cx="4127779" cy="4111655"/>
              <a:chOff x="0" y="0"/>
              <a:chExt cx="6502400" cy="6477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-132000">
                <a:off x="-43514" y="78609"/>
                <a:ext cx="6583104" cy="6325395"/>
              </a:xfrm>
              <a:custGeom>
                <a:avLst/>
                <a:gdLst/>
                <a:ahLst/>
                <a:cxnLst/>
                <a:rect r="r" b="b" t="t" l="l"/>
                <a:pathLst>
                  <a:path h="6325395" w="6583104">
                    <a:moveTo>
                      <a:pt x="3411211" y="47869"/>
                    </a:moveTo>
                    <a:cubicBezTo>
                      <a:pt x="2295264" y="0"/>
                      <a:pt x="1239001" y="552886"/>
                      <a:pt x="642384" y="1497173"/>
                    </a:cubicBezTo>
                    <a:cubicBezTo>
                      <a:pt x="45766" y="2441461"/>
                      <a:pt x="0" y="3632795"/>
                      <a:pt x="522414" y="4620072"/>
                    </a:cubicBezTo>
                    <a:cubicBezTo>
                      <a:pt x="1044828" y="5607348"/>
                      <a:pt x="2055561" y="6239640"/>
                      <a:pt x="3171892" y="6277526"/>
                    </a:cubicBezTo>
                    <a:cubicBezTo>
                      <a:pt x="4287840" y="6325395"/>
                      <a:pt x="5344103" y="5772510"/>
                      <a:pt x="5940720" y="4828222"/>
                    </a:cubicBezTo>
                    <a:cubicBezTo>
                      <a:pt x="6537337" y="3883935"/>
                      <a:pt x="6583104" y="2692600"/>
                      <a:pt x="6060689" y="1705324"/>
                    </a:cubicBezTo>
                    <a:cubicBezTo>
                      <a:pt x="5538276" y="718047"/>
                      <a:pt x="4527543" y="85756"/>
                      <a:pt x="3411211" y="47869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2" t="-8986" r="-8130" b="-35508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866207" y="4973367"/>
              <a:ext cx="3064123" cy="209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8"/>
                </a:lnSpc>
              </a:pPr>
              <a:r>
                <a:rPr lang="en-US" b="true" sz="3432" spc="171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NUR KAUSAR ALAM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42890" y="7229310"/>
              <a:ext cx="3510757" cy="495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b="true" sz="2349" spc="117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EEN (2nd)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16827" y="1472447"/>
            <a:ext cx="68543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93755" y="3053530"/>
            <a:ext cx="3597403" cy="13151091"/>
            <a:chOff x="0" y="0"/>
            <a:chExt cx="4796538" cy="1753478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796538" cy="17534788"/>
              <a:chOff x="0" y="0"/>
              <a:chExt cx="862412" cy="315273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62412" cy="3152734"/>
              </a:xfrm>
              <a:custGeom>
                <a:avLst/>
                <a:gdLst/>
                <a:ahLst/>
                <a:cxnLst/>
                <a:rect r="r" b="b" t="t" l="l"/>
                <a:pathLst>
                  <a:path h="3152734" w="862412">
                    <a:moveTo>
                      <a:pt x="215209" y="0"/>
                    </a:moveTo>
                    <a:lnTo>
                      <a:pt x="647203" y="0"/>
                    </a:lnTo>
                    <a:cubicBezTo>
                      <a:pt x="704280" y="0"/>
                      <a:pt x="759019" y="22674"/>
                      <a:pt x="799378" y="63033"/>
                    </a:cubicBezTo>
                    <a:cubicBezTo>
                      <a:pt x="839738" y="103393"/>
                      <a:pt x="862412" y="158132"/>
                      <a:pt x="862412" y="215209"/>
                    </a:cubicBezTo>
                    <a:lnTo>
                      <a:pt x="862412" y="2937525"/>
                    </a:lnTo>
                    <a:cubicBezTo>
                      <a:pt x="862412" y="2994602"/>
                      <a:pt x="839738" y="3049341"/>
                      <a:pt x="799378" y="3089701"/>
                    </a:cubicBezTo>
                    <a:cubicBezTo>
                      <a:pt x="759019" y="3130060"/>
                      <a:pt x="704280" y="3152734"/>
                      <a:pt x="647203" y="3152734"/>
                    </a:cubicBezTo>
                    <a:lnTo>
                      <a:pt x="215209" y="3152734"/>
                    </a:lnTo>
                    <a:cubicBezTo>
                      <a:pt x="158132" y="3152734"/>
                      <a:pt x="103393" y="3130060"/>
                      <a:pt x="63033" y="3089701"/>
                    </a:cubicBezTo>
                    <a:cubicBezTo>
                      <a:pt x="22674" y="3049341"/>
                      <a:pt x="0" y="2994602"/>
                      <a:pt x="0" y="2937525"/>
                    </a:cubicBezTo>
                    <a:lnTo>
                      <a:pt x="0" y="215209"/>
                    </a:lnTo>
                    <a:cubicBezTo>
                      <a:pt x="0" y="158132"/>
                      <a:pt x="22674" y="103393"/>
                      <a:pt x="63033" y="63033"/>
                    </a:cubicBezTo>
                    <a:cubicBezTo>
                      <a:pt x="103393" y="22674"/>
                      <a:pt x="158132" y="0"/>
                      <a:pt x="215209" y="0"/>
                    </a:cubicBezTo>
                    <a:close/>
                  </a:path>
                </a:pathLst>
              </a:custGeom>
              <a:solidFill>
                <a:srgbClr val="051D4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862412" cy="3200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85618" y="570564"/>
              <a:ext cx="4127779" cy="4111655"/>
              <a:chOff x="0" y="0"/>
              <a:chExt cx="6502400" cy="6477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0" r="223" b="0"/>
                </a:stretch>
              </a:blip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866207" y="4973367"/>
              <a:ext cx="3064123" cy="1398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8"/>
                </a:lnSpc>
              </a:pPr>
              <a:r>
                <a:rPr lang="en-US" b="true" sz="3432" spc="171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AAKIF HUSAIN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42890" y="6535043"/>
              <a:ext cx="3510757" cy="495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b="true" sz="2349" spc="117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ECE (2nd)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479989" y="3082105"/>
            <a:ext cx="3597403" cy="13151091"/>
            <a:chOff x="0" y="0"/>
            <a:chExt cx="4796538" cy="1753478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796538" cy="17534788"/>
              <a:chOff x="0" y="0"/>
              <a:chExt cx="862412" cy="315273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62412" cy="3152734"/>
              </a:xfrm>
              <a:custGeom>
                <a:avLst/>
                <a:gdLst/>
                <a:ahLst/>
                <a:cxnLst/>
                <a:rect r="r" b="b" t="t" l="l"/>
                <a:pathLst>
                  <a:path h="3152734" w="862412">
                    <a:moveTo>
                      <a:pt x="215209" y="0"/>
                    </a:moveTo>
                    <a:lnTo>
                      <a:pt x="647203" y="0"/>
                    </a:lnTo>
                    <a:cubicBezTo>
                      <a:pt x="704280" y="0"/>
                      <a:pt x="759019" y="22674"/>
                      <a:pt x="799378" y="63033"/>
                    </a:cubicBezTo>
                    <a:cubicBezTo>
                      <a:pt x="839738" y="103393"/>
                      <a:pt x="862412" y="158132"/>
                      <a:pt x="862412" y="215209"/>
                    </a:cubicBezTo>
                    <a:lnTo>
                      <a:pt x="862412" y="2937525"/>
                    </a:lnTo>
                    <a:cubicBezTo>
                      <a:pt x="862412" y="2994602"/>
                      <a:pt x="839738" y="3049341"/>
                      <a:pt x="799378" y="3089701"/>
                    </a:cubicBezTo>
                    <a:cubicBezTo>
                      <a:pt x="759019" y="3130060"/>
                      <a:pt x="704280" y="3152734"/>
                      <a:pt x="647203" y="3152734"/>
                    </a:cubicBezTo>
                    <a:lnTo>
                      <a:pt x="215209" y="3152734"/>
                    </a:lnTo>
                    <a:cubicBezTo>
                      <a:pt x="158132" y="3152734"/>
                      <a:pt x="103393" y="3130060"/>
                      <a:pt x="63033" y="3089701"/>
                    </a:cubicBezTo>
                    <a:cubicBezTo>
                      <a:pt x="22674" y="3049341"/>
                      <a:pt x="0" y="2994602"/>
                      <a:pt x="0" y="2937525"/>
                    </a:cubicBezTo>
                    <a:lnTo>
                      <a:pt x="0" y="215209"/>
                    </a:lnTo>
                    <a:cubicBezTo>
                      <a:pt x="0" y="158132"/>
                      <a:pt x="22674" y="103393"/>
                      <a:pt x="63033" y="63033"/>
                    </a:cubicBezTo>
                    <a:cubicBezTo>
                      <a:pt x="103393" y="22674"/>
                      <a:pt x="158132" y="0"/>
                      <a:pt x="215209" y="0"/>
                    </a:cubicBezTo>
                    <a:close/>
                  </a:path>
                </a:pathLst>
              </a:custGeom>
              <a:solidFill>
                <a:srgbClr val="051D4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62412" cy="3200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285618" y="570564"/>
              <a:ext cx="4127779" cy="4111655"/>
              <a:chOff x="0" y="0"/>
              <a:chExt cx="6502400" cy="6477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4004" r="223" b="-4004"/>
                </a:stretch>
              </a:blip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866207" y="4973367"/>
              <a:ext cx="3064123" cy="1398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8"/>
                </a:lnSpc>
              </a:pPr>
              <a:r>
                <a:rPr lang="en-US" b="true" sz="3432" spc="171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SK KAIF UDDIN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642890" y="6535043"/>
              <a:ext cx="3510757" cy="495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b="true" sz="2349" spc="117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ECE (2nd)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040871" y="2901130"/>
            <a:ext cx="3597403" cy="13151091"/>
            <a:chOff x="0" y="0"/>
            <a:chExt cx="4796538" cy="1753478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796538" cy="17534788"/>
              <a:chOff x="0" y="0"/>
              <a:chExt cx="862412" cy="315273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62412" cy="3152734"/>
              </a:xfrm>
              <a:custGeom>
                <a:avLst/>
                <a:gdLst/>
                <a:ahLst/>
                <a:cxnLst/>
                <a:rect r="r" b="b" t="t" l="l"/>
                <a:pathLst>
                  <a:path h="3152734" w="862412">
                    <a:moveTo>
                      <a:pt x="215209" y="0"/>
                    </a:moveTo>
                    <a:lnTo>
                      <a:pt x="647203" y="0"/>
                    </a:lnTo>
                    <a:cubicBezTo>
                      <a:pt x="704280" y="0"/>
                      <a:pt x="759019" y="22674"/>
                      <a:pt x="799378" y="63033"/>
                    </a:cubicBezTo>
                    <a:cubicBezTo>
                      <a:pt x="839738" y="103393"/>
                      <a:pt x="862412" y="158132"/>
                      <a:pt x="862412" y="215209"/>
                    </a:cubicBezTo>
                    <a:lnTo>
                      <a:pt x="862412" y="2937525"/>
                    </a:lnTo>
                    <a:cubicBezTo>
                      <a:pt x="862412" y="2994602"/>
                      <a:pt x="839738" y="3049341"/>
                      <a:pt x="799378" y="3089701"/>
                    </a:cubicBezTo>
                    <a:cubicBezTo>
                      <a:pt x="759019" y="3130060"/>
                      <a:pt x="704280" y="3152734"/>
                      <a:pt x="647203" y="3152734"/>
                    </a:cubicBezTo>
                    <a:lnTo>
                      <a:pt x="215209" y="3152734"/>
                    </a:lnTo>
                    <a:cubicBezTo>
                      <a:pt x="158132" y="3152734"/>
                      <a:pt x="103393" y="3130060"/>
                      <a:pt x="63033" y="3089701"/>
                    </a:cubicBezTo>
                    <a:cubicBezTo>
                      <a:pt x="22674" y="3049341"/>
                      <a:pt x="0" y="2994602"/>
                      <a:pt x="0" y="2937525"/>
                    </a:cubicBezTo>
                    <a:lnTo>
                      <a:pt x="0" y="215209"/>
                    </a:lnTo>
                    <a:cubicBezTo>
                      <a:pt x="0" y="158132"/>
                      <a:pt x="22674" y="103393"/>
                      <a:pt x="63033" y="63033"/>
                    </a:cubicBezTo>
                    <a:cubicBezTo>
                      <a:pt x="103393" y="22674"/>
                      <a:pt x="158132" y="0"/>
                      <a:pt x="215209" y="0"/>
                    </a:cubicBezTo>
                    <a:close/>
                  </a:path>
                </a:pathLst>
              </a:custGeom>
              <a:solidFill>
                <a:srgbClr val="051D4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862412" cy="3200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3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285618" y="570564"/>
              <a:ext cx="4127779" cy="4111655"/>
              <a:chOff x="0" y="0"/>
              <a:chExt cx="6502400" cy="64770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223" t="-21005" r="223" b="-56634"/>
                </a:stretch>
              </a:blip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866207" y="4973367"/>
              <a:ext cx="3064123" cy="1398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8"/>
                </a:lnSpc>
              </a:pPr>
              <a:r>
                <a:rPr lang="en-US" b="true" sz="3432" spc="171">
                  <a:solidFill>
                    <a:srgbClr val="FFFBFB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ROHIT MONDAL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42890" y="6535043"/>
              <a:ext cx="3510757" cy="495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b="true" sz="2349" spc="117">
                  <a:solidFill>
                    <a:srgbClr val="17E3B2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ECE (2nd)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8977" y="5048782"/>
            <a:ext cx="8547767" cy="57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4"/>
              </a:lnSpc>
              <a:spcBef>
                <a:spcPct val="0"/>
              </a:spcBef>
            </a:pPr>
            <a:r>
              <a:rPr lang="en-US" b="true" sz="33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TECH CREST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8977" y="3320418"/>
            <a:ext cx="5735021" cy="11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976" t="0" r="-197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4165" y="935324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0" t="-2595" r="0" b="-259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294165" y="935324"/>
            <a:ext cx="5760720" cy="8229600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53355" y="4653079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69360" y="2986390"/>
            <a:ext cx="9237702" cy="2314143"/>
            <a:chOff x="0" y="0"/>
            <a:chExt cx="12316935" cy="3085525"/>
          </a:xfrm>
        </p:grpSpPr>
        <p:grpSp>
          <p:nvGrpSpPr>
            <p:cNvPr name="Group 12" id="12"/>
            <p:cNvGrpSpPr/>
            <p:nvPr/>
          </p:nvGrpSpPr>
          <p:grpSpPr>
            <a:xfrm rot="5400000">
              <a:off x="4597644" y="-32966"/>
              <a:ext cx="1779644" cy="1845577"/>
              <a:chOff x="0" y="0"/>
              <a:chExt cx="812800" cy="84291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42913"/>
              </a:xfrm>
              <a:custGeom>
                <a:avLst/>
                <a:gdLst/>
                <a:ahLst/>
                <a:cxnLst/>
                <a:rect r="r" b="b" t="t" l="l"/>
                <a:pathLst>
                  <a:path h="842913" w="812800">
                    <a:moveTo>
                      <a:pt x="406400" y="0"/>
                    </a:moveTo>
                    <a:cubicBezTo>
                      <a:pt x="181951" y="0"/>
                      <a:pt x="0" y="188692"/>
                      <a:pt x="0" y="421456"/>
                    </a:cubicBezTo>
                    <a:cubicBezTo>
                      <a:pt x="0" y="654220"/>
                      <a:pt x="181951" y="842913"/>
                      <a:pt x="406400" y="842913"/>
                    </a:cubicBezTo>
                    <a:cubicBezTo>
                      <a:pt x="630849" y="842913"/>
                      <a:pt x="812800" y="654220"/>
                      <a:pt x="812800" y="421456"/>
                    </a:cubicBezTo>
                    <a:cubicBezTo>
                      <a:pt x="812800" y="188692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2739" t="0" r="-132739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388496" y="241182"/>
              <a:ext cx="2194286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05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101827" y="1946404"/>
              <a:ext cx="4215108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Virtual Assistant Integration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5400000">
              <a:off x="9332730" y="-32966"/>
              <a:ext cx="1779644" cy="1845577"/>
              <a:chOff x="0" y="0"/>
              <a:chExt cx="812800" cy="84291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42913"/>
              </a:xfrm>
              <a:custGeom>
                <a:avLst/>
                <a:gdLst/>
                <a:ahLst/>
                <a:cxnLst/>
                <a:rect r="r" b="b" t="t" l="l"/>
                <a:pathLst>
                  <a:path h="842913" w="812800">
                    <a:moveTo>
                      <a:pt x="406400" y="0"/>
                    </a:moveTo>
                    <a:cubicBezTo>
                      <a:pt x="181951" y="0"/>
                      <a:pt x="0" y="188692"/>
                      <a:pt x="0" y="421456"/>
                    </a:cubicBezTo>
                    <a:cubicBezTo>
                      <a:pt x="0" y="654220"/>
                      <a:pt x="181951" y="842913"/>
                      <a:pt x="406400" y="842913"/>
                    </a:cubicBezTo>
                    <a:cubicBezTo>
                      <a:pt x="630849" y="842913"/>
                      <a:pt x="812800" y="654220"/>
                      <a:pt x="812800" y="421456"/>
                    </a:cubicBezTo>
                    <a:cubicBezTo>
                      <a:pt x="812800" y="188692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2739" t="0" r="-132739" b="0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9112238" y="204346"/>
              <a:ext cx="2194286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06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5400000">
              <a:off x="886139" y="-32966"/>
              <a:ext cx="1779644" cy="1845577"/>
              <a:chOff x="0" y="0"/>
              <a:chExt cx="812800" cy="84291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42913"/>
              </a:xfrm>
              <a:custGeom>
                <a:avLst/>
                <a:gdLst/>
                <a:ahLst/>
                <a:cxnLst/>
                <a:rect r="r" b="b" t="t" l="l"/>
                <a:pathLst>
                  <a:path h="842913" w="812800">
                    <a:moveTo>
                      <a:pt x="406400" y="0"/>
                    </a:moveTo>
                    <a:cubicBezTo>
                      <a:pt x="181951" y="0"/>
                      <a:pt x="0" y="188692"/>
                      <a:pt x="0" y="421456"/>
                    </a:cubicBezTo>
                    <a:cubicBezTo>
                      <a:pt x="0" y="654220"/>
                      <a:pt x="181951" y="842913"/>
                      <a:pt x="406400" y="842913"/>
                    </a:cubicBezTo>
                    <a:cubicBezTo>
                      <a:pt x="630849" y="842913"/>
                      <a:pt x="812800" y="654220"/>
                      <a:pt x="812800" y="421456"/>
                    </a:cubicBezTo>
                    <a:cubicBezTo>
                      <a:pt x="812800" y="188692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2739" t="0" r="-132739" b="0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946404"/>
              <a:ext cx="3551922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SOS &amp; Location Sharing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99539" y="1946404"/>
              <a:ext cx="3594695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Hands-Free Call Management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78818" y="241182"/>
              <a:ext cx="2194286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69360" y="424584"/>
            <a:ext cx="9237702" cy="2399881"/>
            <a:chOff x="0" y="0"/>
            <a:chExt cx="12316935" cy="319984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793206" y="2060722"/>
              <a:ext cx="3796942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Key Innovations Overview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5400000">
              <a:off x="4443870" y="-53744"/>
              <a:ext cx="1779644" cy="1887133"/>
              <a:chOff x="0" y="0"/>
              <a:chExt cx="812800" cy="86189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61892"/>
              </a:xfrm>
              <a:custGeom>
                <a:avLst/>
                <a:gdLst/>
                <a:ahLst/>
                <a:cxnLst/>
                <a:rect r="r" b="b" t="t" l="l"/>
                <a:pathLst>
                  <a:path h="861892" w="812800">
                    <a:moveTo>
                      <a:pt x="406400" y="0"/>
                    </a:moveTo>
                    <a:cubicBezTo>
                      <a:pt x="181951" y="0"/>
                      <a:pt x="0" y="192941"/>
                      <a:pt x="0" y="430946"/>
                    </a:cubicBezTo>
                    <a:cubicBezTo>
                      <a:pt x="0" y="668951"/>
                      <a:pt x="181951" y="861892"/>
                      <a:pt x="406400" y="861892"/>
                    </a:cubicBezTo>
                    <a:cubicBezTo>
                      <a:pt x="630849" y="861892"/>
                      <a:pt x="812800" y="668951"/>
                      <a:pt x="812800" y="430946"/>
                    </a:cubicBezTo>
                    <a:cubicBezTo>
                      <a:pt x="812800" y="19294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6854" t="0" r="-136854" b="0"/>
                </a:stretch>
              </a:blip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4209977" y="241182"/>
              <a:ext cx="2243693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751753" y="2060722"/>
              <a:ext cx="4565183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Accident Detection &amp; Location Sharing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5400000">
              <a:off x="9081701" y="-53744"/>
              <a:ext cx="1779644" cy="1887133"/>
              <a:chOff x="0" y="0"/>
              <a:chExt cx="812800" cy="86189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61892"/>
              </a:xfrm>
              <a:custGeom>
                <a:avLst/>
                <a:gdLst/>
                <a:ahLst/>
                <a:cxnLst/>
                <a:rect r="r" b="b" t="t" l="l"/>
                <a:pathLst>
                  <a:path h="861892" w="812800">
                    <a:moveTo>
                      <a:pt x="406400" y="0"/>
                    </a:moveTo>
                    <a:cubicBezTo>
                      <a:pt x="181951" y="0"/>
                      <a:pt x="0" y="192941"/>
                      <a:pt x="0" y="430946"/>
                    </a:cubicBezTo>
                    <a:cubicBezTo>
                      <a:pt x="0" y="668951"/>
                      <a:pt x="181951" y="861892"/>
                      <a:pt x="406400" y="861892"/>
                    </a:cubicBezTo>
                    <a:cubicBezTo>
                      <a:pt x="630849" y="861892"/>
                      <a:pt x="812800" y="668951"/>
                      <a:pt x="812800" y="430946"/>
                    </a:cubicBezTo>
                    <a:cubicBezTo>
                      <a:pt x="812800" y="19294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6854" t="0" r="-136854" b="0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8775411" y="241182"/>
              <a:ext cx="2243693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060722"/>
              <a:ext cx="3077236" cy="113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1"/>
                </a:lnSpc>
              </a:pPr>
              <a:r>
                <a:rPr lang="en-US" sz="2523">
                  <a:solidFill>
                    <a:srgbClr val="FFFFFF"/>
                  </a:solidFill>
                  <a:latin typeface="Almarai"/>
                  <a:ea typeface="Almarai"/>
                  <a:cs typeface="Almarai"/>
                  <a:sym typeface="Almarai"/>
                </a:rPr>
                <a:t>Project Objective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5400000">
              <a:off x="648796" y="-53744"/>
              <a:ext cx="1779644" cy="1887133"/>
              <a:chOff x="0" y="0"/>
              <a:chExt cx="812800" cy="86189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61892"/>
              </a:xfrm>
              <a:custGeom>
                <a:avLst/>
                <a:gdLst/>
                <a:ahLst/>
                <a:cxnLst/>
                <a:rect r="r" b="b" t="t" l="l"/>
                <a:pathLst>
                  <a:path h="861892" w="812800">
                    <a:moveTo>
                      <a:pt x="406400" y="0"/>
                    </a:moveTo>
                    <a:cubicBezTo>
                      <a:pt x="181951" y="0"/>
                      <a:pt x="0" y="192941"/>
                      <a:pt x="0" y="430946"/>
                    </a:cubicBezTo>
                    <a:cubicBezTo>
                      <a:pt x="0" y="668951"/>
                      <a:pt x="181951" y="861892"/>
                      <a:pt x="406400" y="861892"/>
                    </a:cubicBezTo>
                    <a:cubicBezTo>
                      <a:pt x="630849" y="861892"/>
                      <a:pt x="812800" y="668951"/>
                      <a:pt x="812800" y="430946"/>
                    </a:cubicBezTo>
                    <a:cubicBezTo>
                      <a:pt x="812800" y="19294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6854" t="0" r="-136854" b="0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416771" y="241182"/>
              <a:ext cx="2243693" cy="1208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9"/>
                </a:lnSpc>
              </a:pPr>
              <a:r>
                <a:rPr lang="en-US" sz="5383" b="true">
                  <a:solidFill>
                    <a:srgbClr val="FFFFFF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5400000">
            <a:off x="11988325" y="5406925"/>
            <a:ext cx="1334733" cy="1445800"/>
            <a:chOff x="0" y="0"/>
            <a:chExt cx="812800" cy="88043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1551671" y="7056781"/>
            <a:ext cx="2658189" cy="42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Mobile Application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69360" y="6837706"/>
            <a:ext cx="2357580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Technical Components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94774" y="5617151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69360" y="9279224"/>
            <a:ext cx="2357580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Benefits for Humankind</a:t>
            </a:r>
          </a:p>
        </p:txBody>
      </p:sp>
      <p:grpSp>
        <p:nvGrpSpPr>
          <p:cNvPr name="Group 43" id="43"/>
          <p:cNvGrpSpPr/>
          <p:nvPr/>
        </p:nvGrpSpPr>
        <p:grpSpPr>
          <a:xfrm rot="5400000">
            <a:off x="15542264" y="5406925"/>
            <a:ext cx="1334733" cy="1445800"/>
            <a:chOff x="0" y="0"/>
            <a:chExt cx="812800" cy="88043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5221023" y="5617151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grpSp>
        <p:nvGrpSpPr>
          <p:cNvPr name="Group 46" id="46"/>
          <p:cNvGrpSpPr/>
          <p:nvPr/>
        </p:nvGrpSpPr>
        <p:grpSpPr>
          <a:xfrm rot="5400000">
            <a:off x="9080784" y="5406925"/>
            <a:ext cx="1334733" cy="1445800"/>
            <a:chOff x="0" y="0"/>
            <a:chExt cx="812800" cy="88043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8888664" y="5617151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grpSp>
        <p:nvGrpSpPr>
          <p:cNvPr name="Group 49" id="49"/>
          <p:cNvGrpSpPr/>
          <p:nvPr/>
        </p:nvGrpSpPr>
        <p:grpSpPr>
          <a:xfrm rot="5400000">
            <a:off x="11988325" y="7774658"/>
            <a:ext cx="1334733" cy="1445800"/>
            <a:chOff x="0" y="0"/>
            <a:chExt cx="812800" cy="88043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5030840" y="7056781"/>
            <a:ext cx="2357580" cy="42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Market Impact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475471" y="9278088"/>
            <a:ext cx="2357580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Challenges &amp; Solutions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794774" y="7984884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901720" y="9278088"/>
            <a:ext cx="2357580" cy="86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Our Team &amp;</a:t>
            </a:r>
          </a:p>
          <a:p>
            <a:pPr algn="ctr">
              <a:lnSpc>
                <a:spcPts val="3481"/>
              </a:lnSpc>
            </a:pPr>
            <a:r>
              <a:rPr lang="en-US" sz="2523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Conclusion</a:t>
            </a:r>
          </a:p>
        </p:txBody>
      </p:sp>
      <p:grpSp>
        <p:nvGrpSpPr>
          <p:cNvPr name="Group 55" id="55"/>
          <p:cNvGrpSpPr/>
          <p:nvPr/>
        </p:nvGrpSpPr>
        <p:grpSpPr>
          <a:xfrm rot="5400000">
            <a:off x="15542264" y="7774658"/>
            <a:ext cx="1334733" cy="1445800"/>
            <a:chOff x="0" y="0"/>
            <a:chExt cx="812800" cy="88043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5221023" y="7984884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12</a:t>
            </a:r>
          </a:p>
        </p:txBody>
      </p:sp>
      <p:grpSp>
        <p:nvGrpSpPr>
          <p:cNvPr name="Group 58" id="58"/>
          <p:cNvGrpSpPr/>
          <p:nvPr/>
        </p:nvGrpSpPr>
        <p:grpSpPr>
          <a:xfrm rot="5400000">
            <a:off x="9080784" y="7774658"/>
            <a:ext cx="1334733" cy="1445800"/>
            <a:chOff x="0" y="0"/>
            <a:chExt cx="812800" cy="88043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80435"/>
            </a:xfrm>
            <a:custGeom>
              <a:avLst/>
              <a:gdLst/>
              <a:ahLst/>
              <a:cxnLst/>
              <a:rect r="r" b="b" t="t" l="l"/>
              <a:pathLst>
                <a:path h="880435" w="812800">
                  <a:moveTo>
                    <a:pt x="406400" y="0"/>
                  </a:moveTo>
                  <a:cubicBezTo>
                    <a:pt x="181951" y="0"/>
                    <a:pt x="0" y="197092"/>
                    <a:pt x="0" y="440218"/>
                  </a:cubicBezTo>
                  <a:cubicBezTo>
                    <a:pt x="0" y="683343"/>
                    <a:pt x="181951" y="880435"/>
                    <a:pt x="406400" y="880435"/>
                  </a:cubicBezTo>
                  <a:cubicBezTo>
                    <a:pt x="630849" y="880435"/>
                    <a:pt x="812800" y="683343"/>
                    <a:pt x="812800" y="440218"/>
                  </a:cubicBezTo>
                  <a:cubicBezTo>
                    <a:pt x="812800" y="19709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874" t="0" r="-140874" b="0"/>
              </a:stretch>
            </a:blip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8888664" y="7984884"/>
            <a:ext cx="1718974" cy="93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5198" y="3120306"/>
            <a:ext cx="1867358" cy="1867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04370" y="3120306"/>
            <a:ext cx="1867358" cy="18673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16184954" y="2278315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1426362" y="5239045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512238" y="5362146"/>
            <a:ext cx="89761" cy="3643192"/>
            <a:chOff x="0" y="0"/>
            <a:chExt cx="23641" cy="9595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641" cy="959524"/>
            </a:xfrm>
            <a:custGeom>
              <a:avLst/>
              <a:gdLst/>
              <a:ahLst/>
              <a:cxnLst/>
              <a:rect r="r" b="b" t="t" l="l"/>
              <a:pathLst>
                <a:path h="959524" w="23641">
                  <a:moveTo>
                    <a:pt x="0" y="0"/>
                  </a:moveTo>
                  <a:lnTo>
                    <a:pt x="23641" y="0"/>
                  </a:lnTo>
                  <a:lnTo>
                    <a:pt x="23641" y="959524"/>
                  </a:lnTo>
                  <a:lnTo>
                    <a:pt x="0" y="959524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3641" cy="100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3573424" y="781782"/>
            <a:ext cx="1224824" cy="12248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430399" y="5362146"/>
            <a:ext cx="89761" cy="3643192"/>
            <a:chOff x="0" y="0"/>
            <a:chExt cx="23641" cy="9595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641" cy="959524"/>
            </a:xfrm>
            <a:custGeom>
              <a:avLst/>
              <a:gdLst/>
              <a:ahLst/>
              <a:cxnLst/>
              <a:rect r="r" b="b" t="t" l="l"/>
              <a:pathLst>
                <a:path h="959524" w="23641">
                  <a:moveTo>
                    <a:pt x="0" y="0"/>
                  </a:moveTo>
                  <a:lnTo>
                    <a:pt x="23641" y="0"/>
                  </a:lnTo>
                  <a:lnTo>
                    <a:pt x="23641" y="959524"/>
                  </a:lnTo>
                  <a:lnTo>
                    <a:pt x="0" y="959524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3641" cy="100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5351088" y="3469655"/>
            <a:ext cx="1187710" cy="1187710"/>
          </a:xfrm>
          <a:custGeom>
            <a:avLst/>
            <a:gdLst/>
            <a:ahLst/>
            <a:cxnLst/>
            <a:rect r="r" b="b" t="t" l="l"/>
            <a:pathLst>
              <a:path h="1187710" w="1187710">
                <a:moveTo>
                  <a:pt x="0" y="0"/>
                </a:moveTo>
                <a:lnTo>
                  <a:pt x="1187710" y="0"/>
                </a:lnTo>
                <a:lnTo>
                  <a:pt x="1187710" y="1187710"/>
                </a:lnTo>
                <a:lnTo>
                  <a:pt x="0" y="1187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046460" y="3627772"/>
            <a:ext cx="991494" cy="991494"/>
          </a:xfrm>
          <a:custGeom>
            <a:avLst/>
            <a:gdLst/>
            <a:ahLst/>
            <a:cxnLst/>
            <a:rect r="r" b="b" t="t" l="l"/>
            <a:pathLst>
              <a:path h="991494" w="991494">
                <a:moveTo>
                  <a:pt x="0" y="0"/>
                </a:moveTo>
                <a:lnTo>
                  <a:pt x="991494" y="0"/>
                </a:lnTo>
                <a:lnTo>
                  <a:pt x="991494" y="991493"/>
                </a:lnTo>
                <a:lnTo>
                  <a:pt x="0" y="991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809768" y="5972067"/>
            <a:ext cx="5759825" cy="266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With hands-free calling, voice-controlled navigation, and Google Assistant integration, the helmet enhances the riding experience without distractions. A dedicated Women’s Safety SOS Button provides added security, promoting responsible riding and preventing accidents.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14546" y="6033411"/>
            <a:ext cx="5229454" cy="304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Smart Helmet goes beyond traditional protection by integrating accident detection, SOS alerts, and real-time tracking. In case of an accident, it automatically sends an SOS message and calls with the rider’s live location to emergency contacts, ensuring prompt assistance.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05021" y="5343096"/>
            <a:ext cx="5229454" cy="46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9"/>
              </a:lnSpc>
              <a:spcBef>
                <a:spcPct val="0"/>
              </a:spcBef>
            </a:pPr>
            <a:r>
              <a:rPr lang="en-US" b="true" sz="26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ADVANCED SAFETY FEATURES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06559" y="5304996"/>
            <a:ext cx="7905593" cy="4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SEAMLESS CONNECTIVITY &amp; CONVENIENCE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18503" y="1010359"/>
            <a:ext cx="8203314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91"/>
              </a:lnSpc>
              <a:spcBef>
                <a:spcPct val="0"/>
              </a:spcBef>
            </a:pPr>
            <a:r>
              <a:rPr lang="en-US" b="true" sz="47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 OBJECTIVE 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757344" y="803858"/>
            <a:ext cx="1054913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3"/>
              </a:lnSpc>
              <a:spcBef>
                <a:spcPct val="0"/>
              </a:spcBef>
            </a:pPr>
            <a:r>
              <a:rPr lang="en-US" b="true" sz="55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KEY INNOVATIONS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73031" y="2324159"/>
            <a:ext cx="911914" cy="9119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48164" y="3762132"/>
            <a:ext cx="911914" cy="91191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98570" y="5096321"/>
            <a:ext cx="928944" cy="911914"/>
            <a:chOff x="0" y="0"/>
            <a:chExt cx="1238592" cy="121588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75605"/>
              <a:ext cx="1173371" cy="895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36288" y="6370186"/>
            <a:ext cx="928944" cy="911914"/>
            <a:chOff x="0" y="0"/>
            <a:chExt cx="1238592" cy="121588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125949"/>
              <a:ext cx="1173371" cy="89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5400000">
            <a:off x="1106311" y="674138"/>
            <a:ext cx="1224824" cy="122482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27307" y="7911151"/>
            <a:ext cx="928944" cy="911914"/>
            <a:chOff x="0" y="0"/>
            <a:chExt cx="1238592" cy="121588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E3B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125949"/>
              <a:ext cx="1173371" cy="89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05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278636" y="2979687"/>
            <a:ext cx="5997855" cy="6081475"/>
          </a:xfrm>
          <a:custGeom>
            <a:avLst/>
            <a:gdLst/>
            <a:ahLst/>
            <a:cxnLst/>
            <a:rect r="r" b="b" t="t" l="l"/>
            <a:pathLst>
              <a:path h="6081475" w="5997855">
                <a:moveTo>
                  <a:pt x="0" y="0"/>
                </a:moveTo>
                <a:lnTo>
                  <a:pt x="5997855" y="0"/>
                </a:lnTo>
                <a:lnTo>
                  <a:pt x="5997855" y="6081475"/>
                </a:lnTo>
                <a:lnTo>
                  <a:pt x="0" y="6081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556002" y="2399571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17330" y="3837543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24585" y="2160051"/>
            <a:ext cx="7415815" cy="11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7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Accident Detection &amp; SOS Alerts </a:t>
            </a:r>
            <a:r>
              <a:rPr lang="en-US" sz="22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Detects accidents and automatically sends emergency messages and calls with live location.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65435" y="3793286"/>
            <a:ext cx="6138901" cy="7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7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Hands-free Calling </a:t>
            </a:r>
            <a:r>
              <a:rPr lang="en-US" sz="22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Answer or end calls using voice commands or buttons for a safer ride.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168185" y="5125888"/>
            <a:ext cx="6138901" cy="7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7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Google Assistant Integration -</a:t>
            </a:r>
            <a:r>
              <a:rPr lang="en-US" sz="22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Control calls, navigation, and reminders hands-free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63042" y="6399753"/>
            <a:ext cx="6138901" cy="79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7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Real-time Location Tracking -</a:t>
            </a:r>
            <a:r>
              <a:rPr lang="en-US" sz="22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Enables loved ones to monitor your ride for safety.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00760" y="7940718"/>
            <a:ext cx="7677750" cy="79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4"/>
              </a:lnSpc>
              <a:spcBef>
                <a:spcPct val="0"/>
              </a:spcBef>
            </a:pPr>
            <a:r>
              <a:rPr lang="en-US" b="true" sz="227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Women’s Safety SOS Button -</a:t>
            </a:r>
            <a:r>
              <a:rPr lang="en-US" sz="22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Sends instant emergency alerts with live location for immediate assistance.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74649" y="406763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88892" y="5143500"/>
            <a:ext cx="13910216" cy="4603175"/>
          </a:xfrm>
          <a:custGeom>
            <a:avLst/>
            <a:gdLst/>
            <a:ahLst/>
            <a:cxnLst/>
            <a:rect r="r" b="b" t="t" l="l"/>
            <a:pathLst>
              <a:path h="4603175" w="13910216">
                <a:moveTo>
                  <a:pt x="0" y="0"/>
                </a:moveTo>
                <a:lnTo>
                  <a:pt x="13910216" y="0"/>
                </a:lnTo>
                <a:lnTo>
                  <a:pt x="13910216" y="4603175"/>
                </a:lnTo>
                <a:lnTo>
                  <a:pt x="0" y="460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6" r="0" b="-61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046716" y="5527335"/>
            <a:ext cx="1333331" cy="764551"/>
            <a:chOff x="0" y="0"/>
            <a:chExt cx="351165" cy="201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1165" cy="201363"/>
            </a:xfrm>
            <a:custGeom>
              <a:avLst/>
              <a:gdLst/>
              <a:ahLst/>
              <a:cxnLst/>
              <a:rect r="r" b="b" t="t" l="l"/>
              <a:pathLst>
                <a:path h="201363" w="351165">
                  <a:moveTo>
                    <a:pt x="0" y="0"/>
                  </a:moveTo>
                  <a:lnTo>
                    <a:pt x="351165" y="0"/>
                  </a:lnTo>
                  <a:lnTo>
                    <a:pt x="351165" y="201363"/>
                  </a:lnTo>
                  <a:lnTo>
                    <a:pt x="0" y="201363"/>
                  </a:lnTo>
                  <a:close/>
                </a:path>
              </a:pathLst>
            </a:custGeom>
            <a:solidFill>
              <a:srgbClr val="CEE7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51165" cy="24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82489" y="703262"/>
            <a:ext cx="10923022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4"/>
              </a:lnSpc>
              <a:spcBef>
                <a:spcPct val="0"/>
              </a:spcBef>
            </a:pPr>
            <a:r>
              <a:rPr lang="en-US" b="true" sz="38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ACCIDENT DETECTION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7974" y="2337891"/>
            <a:ext cx="16248351" cy="107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5"/>
              </a:lnSpc>
            </a:pPr>
            <a:r>
              <a:rPr lang="en-US" sz="460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Emergency Alerts Sent Using Moblie Application</a:t>
            </a:r>
          </a:p>
          <a:p>
            <a:pPr algn="l" marL="0" indent="0" lvl="0">
              <a:lnSpc>
                <a:spcPts val="193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79399" y="3368670"/>
            <a:ext cx="15357607" cy="186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Sensors detect sudden speed changes, abnormal orientation changes, and GPS module locations. The crash detection mechanism uses algorithm-based thresholds and machine learning to analyze crash patterns and reduce false positives. 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085475" y="5615860"/>
            <a:ext cx="1255812" cy="55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Neo 6m </a:t>
            </a:r>
          </a:p>
          <a:p>
            <a:pPr algn="ctr">
              <a:lnSpc>
                <a:spcPts val="2261"/>
              </a:lnSpc>
            </a:pPr>
            <a:r>
              <a:rPr lang="en-US" sz="161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GPS Module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74649" y="406763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3875" y="2322704"/>
            <a:ext cx="11234106" cy="643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Smart Helmet features an SOS and Location Sharing system for rider safety.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 case of an accident or fall, the helmet automatically detects impact using sensors.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 SOS alert is sent to pre-added emergency contacts, including family members, the nearest police station, and the nearest hospital via the Smart Helmet App.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rider's real-time location is shared instantly for quick assistance.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If the rider’s phone is damaged, the helmet sends the last known location before impact.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Live tracking allows family members to monitor the rider’s journey in real time.  </a:t>
            </a:r>
          </a:p>
          <a:p>
            <a:pPr algn="l" marL="615752" indent="-307876" lvl="1">
              <a:lnSpc>
                <a:spcPts val="3935"/>
              </a:lnSpc>
              <a:buAutoNum type="arabicPeriod" startAt="1"/>
            </a:pPr>
            <a:r>
              <a:rPr lang="en-US" sz="28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Ensures faster emergency response and timely medical help.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15053" y="3144582"/>
            <a:ext cx="4844247" cy="4844247"/>
          </a:xfrm>
          <a:custGeom>
            <a:avLst/>
            <a:gdLst/>
            <a:ahLst/>
            <a:cxnLst/>
            <a:rect r="r" b="b" t="t" l="l"/>
            <a:pathLst>
              <a:path h="4844247" w="4844247">
                <a:moveTo>
                  <a:pt x="0" y="0"/>
                </a:moveTo>
                <a:lnTo>
                  <a:pt x="4844247" y="0"/>
                </a:lnTo>
                <a:lnTo>
                  <a:pt x="4844247" y="4844247"/>
                </a:lnTo>
                <a:lnTo>
                  <a:pt x="0" y="4844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31388" y="714375"/>
            <a:ext cx="10923022" cy="5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4"/>
              </a:lnSpc>
              <a:spcBef>
                <a:spcPct val="0"/>
              </a:spcBef>
            </a:pPr>
            <a:r>
              <a:rPr lang="en-US" b="true" sz="38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SOS &amp; LOCATION SHARING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391927" y="802051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15956" y="2252214"/>
            <a:ext cx="6063894" cy="7006086"/>
            <a:chOff x="0" y="0"/>
            <a:chExt cx="549604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60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6040">
                  <a:moveTo>
                    <a:pt x="2748020" y="6350000"/>
                  </a:moveTo>
                  <a:cubicBezTo>
                    <a:pt x="1231113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1231113" y="0"/>
                    <a:pt x="2748020" y="0"/>
                  </a:cubicBezTo>
                  <a:cubicBezTo>
                    <a:pt x="4264927" y="0"/>
                    <a:pt x="5496040" y="995680"/>
                    <a:pt x="5496040" y="2222500"/>
                  </a:cubicBezTo>
                  <a:lnTo>
                    <a:pt x="5496040" y="4127500"/>
                  </a:lnTo>
                  <a:cubicBezTo>
                    <a:pt x="5496040" y="5354320"/>
                    <a:pt x="4264927" y="6350000"/>
                    <a:pt x="274802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768" t="0" r="-776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63602" y="1019175"/>
            <a:ext cx="1380923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1"/>
              </a:lnSpc>
              <a:spcBef>
                <a:spcPct val="0"/>
              </a:spcBef>
            </a:pPr>
            <a:r>
              <a:rPr lang="en-US" b="true" sz="502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REAL TIME LOCATION TRACKING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1927" y="3437078"/>
            <a:ext cx="6591971" cy="7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Smart Helmet comes with built-in GPS for real-time location tracking.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927" y="2718540"/>
            <a:ext cx="6314219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INTEGRATED GPS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927" y="4973093"/>
            <a:ext cx="6591971" cy="11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Riders can share their location with family or emergency contacts for added security.</a:t>
            </a:r>
          </a:p>
          <a:p>
            <a:pPr algn="l">
              <a:lnSpc>
                <a:spcPts val="303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91927" y="6661484"/>
            <a:ext cx="6591971" cy="112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 case of an accident, the helmet automatically sends the rider’s location to preset contacts.</a:t>
            </a:r>
          </a:p>
          <a:p>
            <a:pPr algn="l">
              <a:lnSpc>
                <a:spcPts val="303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91927" y="4329763"/>
            <a:ext cx="5785966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LIVE LOCATION SHARING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1927" y="5938536"/>
            <a:ext cx="6591971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EMERGENCY ASSISTANCE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1927" y="7547309"/>
            <a:ext cx="6314219" cy="58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INTEGRATED GPS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1927" y="8270257"/>
            <a:ext cx="6591971" cy="75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Ensures that loved ones can track the rider’s journey, reducing safety concerns.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08106" y="3920409"/>
            <a:ext cx="2446183" cy="24461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333682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1" y="0"/>
                </a:lnTo>
                <a:lnTo>
                  <a:pt x="795031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1150" y="864840"/>
            <a:ext cx="115868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6"/>
              </a:lnSpc>
              <a:spcBef>
                <a:spcPct val="0"/>
              </a:spcBef>
            </a:pPr>
            <a:r>
              <a:rPr lang="en-US" b="true" sz="503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SOS BUTTON FOR WOMEN'S SAFETY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0044" y="2258500"/>
            <a:ext cx="8939256" cy="699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The Smart Helmet includes a dedicated SOS button designed specifically for women’s safety.  </a:t>
            </a:r>
          </a:p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If a rider feels threatened, harassed, or is being chased, they can press the SOS button to trigger an emergency alert.  </a:t>
            </a:r>
          </a:p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The helmet instantly sends an SOS message and real-time location to emergency contacts, the nearest police station, and the women's safety helpline.  </a:t>
            </a:r>
          </a:p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This feature ensures quick police response and immediate help in dangerous situations.  </a:t>
            </a:r>
          </a:p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If the rider’s phone is damaged or taken away, the helmet will still send the last known location before losing connection.  </a:t>
            </a:r>
          </a:p>
          <a:p>
            <a:pPr algn="l">
              <a:lnSpc>
                <a:spcPts val="3514"/>
              </a:lnSpc>
            </a:pPr>
            <a:r>
              <a:rPr lang="en-US" sz="2547" spc="249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Provides enhanced security, quick assistance, and peace of mind, especially for women riding alone.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6658353" y="1645890"/>
            <a:ext cx="841991" cy="8419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5108858" y="647716"/>
            <a:ext cx="1224824" cy="12248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9962" y="1452185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782862" y="632173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91431" y="2410630"/>
            <a:ext cx="782862" cy="811256"/>
          </a:xfrm>
          <a:custGeom>
            <a:avLst/>
            <a:gdLst/>
            <a:ahLst/>
            <a:cxnLst/>
            <a:rect r="r" b="b" t="t" l="l"/>
            <a:pathLst>
              <a:path h="811256" w="782862">
                <a:moveTo>
                  <a:pt x="0" y="0"/>
                </a:moveTo>
                <a:lnTo>
                  <a:pt x="782862" y="0"/>
                </a:lnTo>
                <a:lnTo>
                  <a:pt x="782862" y="811255"/>
                </a:lnTo>
                <a:lnTo>
                  <a:pt x="0" y="81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0006" y="6129318"/>
            <a:ext cx="782862" cy="782862"/>
          </a:xfrm>
          <a:custGeom>
            <a:avLst/>
            <a:gdLst/>
            <a:ahLst/>
            <a:cxnLst/>
            <a:rect r="r" b="b" t="t" l="l"/>
            <a:pathLst>
              <a:path h="782862" w="782862">
                <a:moveTo>
                  <a:pt x="0" y="0"/>
                </a:moveTo>
                <a:lnTo>
                  <a:pt x="782862" y="0"/>
                </a:lnTo>
                <a:lnTo>
                  <a:pt x="782862" y="782862"/>
                </a:lnTo>
                <a:lnTo>
                  <a:pt x="0" y="782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65970" y="734998"/>
            <a:ext cx="8205689" cy="290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4"/>
              </a:lnSpc>
            </a:pPr>
            <a:r>
              <a:rPr lang="en-US" sz="587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HANDS-FREE CALLING</a:t>
            </a:r>
          </a:p>
          <a:p>
            <a:pPr algn="l">
              <a:lnSpc>
                <a:spcPts val="7884"/>
              </a:lnSpc>
            </a:pPr>
          </a:p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82862" y="905336"/>
            <a:ext cx="1224824" cy="73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b="true" sz="427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224" y="2392415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CALL RECEIVE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224" y="3164735"/>
            <a:ext cx="16911776" cy="298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helmet is equipped with an ESP32 microcontroller and a push button, allowing users to answer calls with a single click. By leveraging Bluetooth connectivity, the ESP32 pairs with a smartphone, enabling seamless communication without the need to touch the phone. This feature is particularly beneficial for motorcyclists, delivery riders, and safety-conscious users, ensuring they can stay connected while keeping their hands on the handlebars and eyes on the road. 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47649" y="6139434"/>
            <a:ext cx="4402447" cy="59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CALL DECLINE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599" y="6837045"/>
            <a:ext cx="16959401" cy="360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30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The helmet features an ESP32 microcontroller and a push button, enabling users to answer calls with a single click and decline them with a double click. With Bluetooth connectivity, the ESP32 seamlessly pairs with a smartphone, allowing hands-free communication without any physical interaction with the phone. This functionality is especially useful for motorcyclists, delivery riders, and safety-conscious users, ensuring they stay connected while keeping their hands on the handlebars and their focus on the road.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DAGfe1Cc7TI</dc:identifier>
  <dcterms:modified xsi:type="dcterms:W3CDTF">2011-08-01T06:04:30Z</dcterms:modified>
  <cp:revision>1</cp:revision>
  <dc:title>Project Smart Helmet</dc:title>
</cp:coreProperties>
</file>